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4" r:id="rId5"/>
    <p:sldId id="258" r:id="rId6"/>
    <p:sldId id="263" r:id="rId7"/>
  </p:sldIdLst>
  <p:sldSz cx="7559675" cy="3563938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摺頁正面" id="{B6762075-85F6-4400-A57A-4A6E89E6ABC1}">
          <p14:sldIdLst>
            <p14:sldId id="257"/>
            <p14:sldId id="256"/>
            <p14:sldId id="260"/>
          </p14:sldIdLst>
        </p14:section>
        <p14:section name="摺頁背面" id="{1B3F3078-1E1B-4E81-A370-360BC8F92AD8}">
          <p14:sldIdLst>
            <p14:sldId id="264"/>
            <p14:sldId id="258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87363" autoAdjust="0"/>
  </p:normalViewPr>
  <p:slideViewPr>
    <p:cSldViewPr snapToGrid="0">
      <p:cViewPr varScale="1">
        <p:scale>
          <a:sx n="76" d="100"/>
          <a:sy n="76" d="100"/>
        </p:scale>
        <p:origin x="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9E1C0B84-F4A0-4153-BABA-AAA1946CDCF0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6EDFAD9A-3942-47AF-B838-8B374A0063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4B407B4A-E156-4BAA-8F46-FCCD958935E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-114300" y="1279525"/>
            <a:ext cx="73279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3826EAD-97D9-4703-97E4-8183668F24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49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6EAD-97D9-4703-97E4-8183668F24A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1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6EAD-97D9-4703-97E4-8183668F24A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192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6EAD-97D9-4703-97E4-8183668F24A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96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26EAD-97D9-4703-97E4-8183668F24A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32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583265"/>
            <a:ext cx="5669756" cy="1240778"/>
          </a:xfrm>
        </p:spPr>
        <p:txBody>
          <a:bodyPr anchor="b"/>
          <a:lstStyle>
            <a:lvl1pPr algn="ctr">
              <a:defRPr sz="311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1871893"/>
            <a:ext cx="5669756" cy="860460"/>
          </a:xfrm>
        </p:spPr>
        <p:txBody>
          <a:bodyPr/>
          <a:lstStyle>
            <a:lvl1pPr marL="0" indent="0" algn="ctr">
              <a:buNone/>
              <a:defRPr sz="1247"/>
            </a:lvl1pPr>
            <a:lvl2pPr marL="237607" indent="0" algn="ctr">
              <a:buNone/>
              <a:defRPr sz="1039"/>
            </a:lvl2pPr>
            <a:lvl3pPr marL="475214" indent="0" algn="ctr">
              <a:buNone/>
              <a:defRPr sz="935"/>
            </a:lvl3pPr>
            <a:lvl4pPr marL="712821" indent="0" algn="ctr">
              <a:buNone/>
              <a:defRPr sz="832"/>
            </a:lvl4pPr>
            <a:lvl5pPr marL="950427" indent="0" algn="ctr">
              <a:buNone/>
              <a:defRPr sz="832"/>
            </a:lvl5pPr>
            <a:lvl6pPr marL="1188034" indent="0" algn="ctr">
              <a:buNone/>
              <a:defRPr sz="832"/>
            </a:lvl6pPr>
            <a:lvl7pPr marL="1425641" indent="0" algn="ctr">
              <a:buNone/>
              <a:defRPr sz="832"/>
            </a:lvl7pPr>
            <a:lvl8pPr marL="1663248" indent="0" algn="ctr">
              <a:buNone/>
              <a:defRPr sz="832"/>
            </a:lvl8pPr>
            <a:lvl9pPr marL="1900855" indent="0" algn="ctr">
              <a:buNone/>
              <a:defRPr sz="832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59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73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189747"/>
            <a:ext cx="1630055" cy="302027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189747"/>
            <a:ext cx="4795669" cy="302027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8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01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888510"/>
            <a:ext cx="6520220" cy="1482499"/>
          </a:xfrm>
        </p:spPr>
        <p:txBody>
          <a:bodyPr anchor="b"/>
          <a:lstStyle>
            <a:lvl1pPr>
              <a:defRPr sz="311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2385034"/>
            <a:ext cx="6520220" cy="779611"/>
          </a:xfrm>
        </p:spPr>
        <p:txBody>
          <a:bodyPr/>
          <a:lstStyle>
            <a:lvl1pPr marL="0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1pPr>
            <a:lvl2pPr marL="237607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2pPr>
            <a:lvl3pPr marL="475214" indent="0">
              <a:buNone/>
              <a:defRPr sz="935">
                <a:solidFill>
                  <a:schemeClr val="tx1">
                    <a:tint val="75000"/>
                  </a:schemeClr>
                </a:solidFill>
              </a:defRPr>
            </a:lvl3pPr>
            <a:lvl4pPr marL="712821" indent="0">
              <a:buNone/>
              <a:defRPr sz="832">
                <a:solidFill>
                  <a:schemeClr val="tx1">
                    <a:tint val="75000"/>
                  </a:schemeClr>
                </a:solidFill>
              </a:defRPr>
            </a:lvl4pPr>
            <a:lvl5pPr marL="950427" indent="0">
              <a:buNone/>
              <a:defRPr sz="832">
                <a:solidFill>
                  <a:schemeClr val="tx1">
                    <a:tint val="75000"/>
                  </a:schemeClr>
                </a:solidFill>
              </a:defRPr>
            </a:lvl5pPr>
            <a:lvl6pPr marL="1188034" indent="0">
              <a:buNone/>
              <a:defRPr sz="832">
                <a:solidFill>
                  <a:schemeClr val="tx1">
                    <a:tint val="75000"/>
                  </a:schemeClr>
                </a:solidFill>
              </a:defRPr>
            </a:lvl6pPr>
            <a:lvl7pPr marL="1425641" indent="0">
              <a:buNone/>
              <a:defRPr sz="832">
                <a:solidFill>
                  <a:schemeClr val="tx1">
                    <a:tint val="75000"/>
                  </a:schemeClr>
                </a:solidFill>
              </a:defRPr>
            </a:lvl7pPr>
            <a:lvl8pPr marL="1663248" indent="0">
              <a:buNone/>
              <a:defRPr sz="832">
                <a:solidFill>
                  <a:schemeClr val="tx1">
                    <a:tint val="75000"/>
                  </a:schemeClr>
                </a:solidFill>
              </a:defRPr>
            </a:lvl8pPr>
            <a:lvl9pPr marL="1900855" indent="0">
              <a:buNone/>
              <a:defRPr sz="8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245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948733"/>
            <a:ext cx="3212862" cy="226128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948733"/>
            <a:ext cx="3212862" cy="226128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27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89747"/>
            <a:ext cx="6520220" cy="6888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2" y="873660"/>
            <a:ext cx="3198097" cy="428167"/>
          </a:xfrm>
        </p:spPr>
        <p:txBody>
          <a:bodyPr anchor="b"/>
          <a:lstStyle>
            <a:lvl1pPr marL="0" indent="0">
              <a:buNone/>
              <a:defRPr sz="1247" b="1"/>
            </a:lvl1pPr>
            <a:lvl2pPr marL="237607" indent="0">
              <a:buNone/>
              <a:defRPr sz="1039" b="1"/>
            </a:lvl2pPr>
            <a:lvl3pPr marL="475214" indent="0">
              <a:buNone/>
              <a:defRPr sz="935" b="1"/>
            </a:lvl3pPr>
            <a:lvl4pPr marL="712821" indent="0">
              <a:buNone/>
              <a:defRPr sz="832" b="1"/>
            </a:lvl4pPr>
            <a:lvl5pPr marL="950427" indent="0">
              <a:buNone/>
              <a:defRPr sz="832" b="1"/>
            </a:lvl5pPr>
            <a:lvl6pPr marL="1188034" indent="0">
              <a:buNone/>
              <a:defRPr sz="832" b="1"/>
            </a:lvl6pPr>
            <a:lvl7pPr marL="1425641" indent="0">
              <a:buNone/>
              <a:defRPr sz="832" b="1"/>
            </a:lvl7pPr>
            <a:lvl8pPr marL="1663248" indent="0">
              <a:buNone/>
              <a:defRPr sz="832" b="1"/>
            </a:lvl8pPr>
            <a:lvl9pPr marL="1900855" indent="0">
              <a:buNone/>
              <a:defRPr sz="83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2" y="1301827"/>
            <a:ext cx="3198097" cy="191479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5" y="873660"/>
            <a:ext cx="3213847" cy="428167"/>
          </a:xfrm>
        </p:spPr>
        <p:txBody>
          <a:bodyPr anchor="b"/>
          <a:lstStyle>
            <a:lvl1pPr marL="0" indent="0">
              <a:buNone/>
              <a:defRPr sz="1247" b="1"/>
            </a:lvl1pPr>
            <a:lvl2pPr marL="237607" indent="0">
              <a:buNone/>
              <a:defRPr sz="1039" b="1"/>
            </a:lvl2pPr>
            <a:lvl3pPr marL="475214" indent="0">
              <a:buNone/>
              <a:defRPr sz="935" b="1"/>
            </a:lvl3pPr>
            <a:lvl4pPr marL="712821" indent="0">
              <a:buNone/>
              <a:defRPr sz="832" b="1"/>
            </a:lvl4pPr>
            <a:lvl5pPr marL="950427" indent="0">
              <a:buNone/>
              <a:defRPr sz="832" b="1"/>
            </a:lvl5pPr>
            <a:lvl6pPr marL="1188034" indent="0">
              <a:buNone/>
              <a:defRPr sz="832" b="1"/>
            </a:lvl6pPr>
            <a:lvl7pPr marL="1425641" indent="0">
              <a:buNone/>
              <a:defRPr sz="832" b="1"/>
            </a:lvl7pPr>
            <a:lvl8pPr marL="1663248" indent="0">
              <a:buNone/>
              <a:defRPr sz="832" b="1"/>
            </a:lvl8pPr>
            <a:lvl9pPr marL="1900855" indent="0">
              <a:buNone/>
              <a:defRPr sz="83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5" y="1301827"/>
            <a:ext cx="3213847" cy="191479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33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69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61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37596"/>
            <a:ext cx="2438192" cy="831586"/>
          </a:xfrm>
        </p:spPr>
        <p:txBody>
          <a:bodyPr anchor="b"/>
          <a:lstStyle>
            <a:lvl1pPr>
              <a:defRPr sz="166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513141"/>
            <a:ext cx="3827085" cy="2532706"/>
          </a:xfrm>
        </p:spPr>
        <p:txBody>
          <a:bodyPr/>
          <a:lstStyle>
            <a:lvl1pPr>
              <a:defRPr sz="1663"/>
            </a:lvl1pPr>
            <a:lvl2pPr>
              <a:defRPr sz="1455"/>
            </a:lvl2pPr>
            <a:lvl3pPr>
              <a:defRPr sz="1247"/>
            </a:lvl3pPr>
            <a:lvl4pPr>
              <a:defRPr sz="1039"/>
            </a:lvl4pPr>
            <a:lvl5pPr>
              <a:defRPr sz="1039"/>
            </a:lvl5pPr>
            <a:lvl6pPr>
              <a:defRPr sz="1039"/>
            </a:lvl6pPr>
            <a:lvl7pPr>
              <a:defRPr sz="1039"/>
            </a:lvl7pPr>
            <a:lvl8pPr>
              <a:defRPr sz="1039"/>
            </a:lvl8pPr>
            <a:lvl9pPr>
              <a:defRPr sz="103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69181"/>
            <a:ext cx="2438192" cy="1980791"/>
          </a:xfrm>
        </p:spPr>
        <p:txBody>
          <a:bodyPr/>
          <a:lstStyle>
            <a:lvl1pPr marL="0" indent="0">
              <a:buNone/>
              <a:defRPr sz="832"/>
            </a:lvl1pPr>
            <a:lvl2pPr marL="237607" indent="0">
              <a:buNone/>
              <a:defRPr sz="728"/>
            </a:lvl2pPr>
            <a:lvl3pPr marL="475214" indent="0">
              <a:buNone/>
              <a:defRPr sz="624"/>
            </a:lvl3pPr>
            <a:lvl4pPr marL="712821" indent="0">
              <a:buNone/>
              <a:defRPr sz="520"/>
            </a:lvl4pPr>
            <a:lvl5pPr marL="950427" indent="0">
              <a:buNone/>
              <a:defRPr sz="520"/>
            </a:lvl5pPr>
            <a:lvl6pPr marL="1188034" indent="0">
              <a:buNone/>
              <a:defRPr sz="520"/>
            </a:lvl6pPr>
            <a:lvl7pPr marL="1425641" indent="0">
              <a:buNone/>
              <a:defRPr sz="520"/>
            </a:lvl7pPr>
            <a:lvl8pPr marL="1663248" indent="0">
              <a:buNone/>
              <a:defRPr sz="520"/>
            </a:lvl8pPr>
            <a:lvl9pPr marL="1900855" indent="0">
              <a:buNone/>
              <a:defRPr sz="52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54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37596"/>
            <a:ext cx="2438192" cy="831586"/>
          </a:xfrm>
        </p:spPr>
        <p:txBody>
          <a:bodyPr anchor="b"/>
          <a:lstStyle>
            <a:lvl1pPr>
              <a:defRPr sz="166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513141"/>
            <a:ext cx="3827085" cy="2532706"/>
          </a:xfrm>
        </p:spPr>
        <p:txBody>
          <a:bodyPr anchor="t"/>
          <a:lstStyle>
            <a:lvl1pPr marL="0" indent="0">
              <a:buNone/>
              <a:defRPr sz="1663"/>
            </a:lvl1pPr>
            <a:lvl2pPr marL="237607" indent="0">
              <a:buNone/>
              <a:defRPr sz="1455"/>
            </a:lvl2pPr>
            <a:lvl3pPr marL="475214" indent="0">
              <a:buNone/>
              <a:defRPr sz="1247"/>
            </a:lvl3pPr>
            <a:lvl4pPr marL="712821" indent="0">
              <a:buNone/>
              <a:defRPr sz="1039"/>
            </a:lvl4pPr>
            <a:lvl5pPr marL="950427" indent="0">
              <a:buNone/>
              <a:defRPr sz="1039"/>
            </a:lvl5pPr>
            <a:lvl6pPr marL="1188034" indent="0">
              <a:buNone/>
              <a:defRPr sz="1039"/>
            </a:lvl6pPr>
            <a:lvl7pPr marL="1425641" indent="0">
              <a:buNone/>
              <a:defRPr sz="1039"/>
            </a:lvl7pPr>
            <a:lvl8pPr marL="1663248" indent="0">
              <a:buNone/>
              <a:defRPr sz="1039"/>
            </a:lvl8pPr>
            <a:lvl9pPr marL="1900855" indent="0">
              <a:buNone/>
              <a:defRPr sz="1039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69181"/>
            <a:ext cx="2438192" cy="1980791"/>
          </a:xfrm>
        </p:spPr>
        <p:txBody>
          <a:bodyPr/>
          <a:lstStyle>
            <a:lvl1pPr marL="0" indent="0">
              <a:buNone/>
              <a:defRPr sz="832"/>
            </a:lvl1pPr>
            <a:lvl2pPr marL="237607" indent="0">
              <a:buNone/>
              <a:defRPr sz="728"/>
            </a:lvl2pPr>
            <a:lvl3pPr marL="475214" indent="0">
              <a:buNone/>
              <a:defRPr sz="624"/>
            </a:lvl3pPr>
            <a:lvl4pPr marL="712821" indent="0">
              <a:buNone/>
              <a:defRPr sz="520"/>
            </a:lvl4pPr>
            <a:lvl5pPr marL="950427" indent="0">
              <a:buNone/>
              <a:defRPr sz="520"/>
            </a:lvl5pPr>
            <a:lvl6pPr marL="1188034" indent="0">
              <a:buNone/>
              <a:defRPr sz="520"/>
            </a:lvl6pPr>
            <a:lvl7pPr marL="1425641" indent="0">
              <a:buNone/>
              <a:defRPr sz="520"/>
            </a:lvl7pPr>
            <a:lvl8pPr marL="1663248" indent="0">
              <a:buNone/>
              <a:defRPr sz="520"/>
            </a:lvl8pPr>
            <a:lvl9pPr marL="1900855" indent="0">
              <a:buNone/>
              <a:defRPr sz="52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89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189747"/>
            <a:ext cx="6520220" cy="688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948733"/>
            <a:ext cx="6520220" cy="2261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3303243"/>
            <a:ext cx="1700927" cy="189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A2042-7B2D-497E-B735-72557FB58CD5}" type="datetimeFigureOut">
              <a:rPr lang="zh-TW" altLang="en-US" smtClean="0"/>
              <a:t>2025/6/5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3303243"/>
            <a:ext cx="2551390" cy="189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3303243"/>
            <a:ext cx="1700927" cy="189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0233-F89B-43FB-8CAB-2B85E4AFF5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18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75214" rtl="0" eaLnBrk="1" latinLnBrk="0" hangingPunct="1">
        <a:lnSpc>
          <a:spcPct val="90000"/>
        </a:lnSpc>
        <a:spcBef>
          <a:spcPct val="0"/>
        </a:spcBef>
        <a:buNone/>
        <a:defRPr sz="22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803" indent="-118803" algn="l" defTabSz="475214" rtl="0" eaLnBrk="1" latinLnBrk="0" hangingPunct="1">
        <a:lnSpc>
          <a:spcPct val="90000"/>
        </a:lnSpc>
        <a:spcBef>
          <a:spcPts val="520"/>
        </a:spcBef>
        <a:buFont typeface="Arial" panose="020B0604020202020204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56410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594017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39" kern="1200">
          <a:solidFill>
            <a:schemeClr val="tx1"/>
          </a:solidFill>
          <a:latin typeface="+mn-lt"/>
          <a:ea typeface="+mn-ea"/>
          <a:cs typeface="+mn-cs"/>
        </a:defRPr>
      </a:lvl3pPr>
      <a:lvl4pPr marL="831624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1069231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306838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544444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782051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2019658" indent="-118803" algn="l" defTabSz="475214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607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5214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821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50427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8034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5641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3248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900855" algn="l" defTabSz="475214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7169" y="1759474"/>
            <a:ext cx="49592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</a:p>
          <a:p>
            <a:r>
              <a:rPr lang="en-US" altLang="zh-TW" sz="1600" dirty="0" smtClean="0"/>
              <a:t>The 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1600" dirty="0" smtClean="0"/>
              <a:t>onvention </a:t>
            </a:r>
            <a:r>
              <a:rPr lang="en-US" altLang="zh-TW" sz="1600" dirty="0"/>
              <a:t>on the </a:t>
            </a:r>
            <a:r>
              <a:rPr lang="en-US" altLang="zh-TW" sz="1600" b="1" dirty="0">
                <a:solidFill>
                  <a:srgbClr val="FFC000"/>
                </a:solidFill>
              </a:rPr>
              <a:t>R</a:t>
            </a:r>
            <a:r>
              <a:rPr lang="en-US" altLang="zh-TW" sz="1600" dirty="0"/>
              <a:t>ights of </a:t>
            </a:r>
            <a:r>
              <a:rPr lang="en-US" altLang="zh-TW" sz="1600" b="1" dirty="0">
                <a:solidFill>
                  <a:srgbClr val="00B050"/>
                </a:solidFill>
              </a:rPr>
              <a:t>P</a:t>
            </a:r>
            <a:r>
              <a:rPr lang="en-US" altLang="zh-TW" sz="1600" dirty="0"/>
              <a:t>ersons with </a:t>
            </a:r>
            <a:r>
              <a:rPr lang="en-US" altLang="zh-TW" sz="1600" b="1" dirty="0">
                <a:solidFill>
                  <a:srgbClr val="0070C0"/>
                </a:solidFill>
              </a:rPr>
              <a:t>D</a:t>
            </a:r>
            <a:r>
              <a:rPr lang="en-US" altLang="zh-TW" sz="1600" dirty="0"/>
              <a:t>isabilities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53" y="6787149"/>
            <a:ext cx="2332020" cy="1643698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6" t="5994" r="6366" b="72055"/>
          <a:stretch/>
        </p:blipFill>
        <p:spPr>
          <a:xfrm>
            <a:off x="527169" y="8526007"/>
            <a:ext cx="3588580" cy="1256003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993" y="7303982"/>
            <a:ext cx="2862072" cy="201777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27169" y="951152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認識身心障礙者權利公約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190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154140" y="112024"/>
            <a:ext cx="3921760" cy="305421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en-US" altLang="zh-TW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世紀第一個人權公約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2006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年通過、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2008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年生效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是為了促進、保障及確保身心障礙者與非身心障礙者有同等的權利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我國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年透過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施行法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自主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承諾履行國際公約規定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期待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透過公私部門的共同努力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營造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更友善共融的社會環境。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39439" y="285957"/>
            <a:ext cx="2698175" cy="307777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身心障礙是人類多樣性的一部分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727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 txBox="1">
            <a:spLocks/>
          </p:cNvSpPr>
          <p:nvPr/>
        </p:nvSpPr>
        <p:spPr>
          <a:xfrm>
            <a:off x="66183" y="137323"/>
            <a:ext cx="4084587" cy="452746"/>
          </a:xfrm>
          <a:prstGeom prst="rect">
            <a:avLst/>
          </a:prstGeom>
        </p:spPr>
        <p:txBody>
          <a:bodyPr vert="horz" lIns="213804" tIns="106902" rIns="213804" bIns="106902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的精神－</a:t>
            </a:r>
            <a:r>
              <a:rPr lang="en-US" altLang="zh-TW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大原則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9351" y="519733"/>
            <a:ext cx="40718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尊重個人自主與個人自立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不歧視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完整且有效的社會參與及社會融合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尊重每個人不同之處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身心障礙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者是人類多樣性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一部分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19351" y="2125861"/>
            <a:ext cx="377825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機會均等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可及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無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障礙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男女平等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600"/>
              </a:spcBef>
              <a:defRPr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尊重兒童，保障身心障礙兒童的權利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232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 txBox="1">
            <a:spLocks/>
          </p:cNvSpPr>
          <p:nvPr/>
        </p:nvSpPr>
        <p:spPr>
          <a:xfrm>
            <a:off x="137126" y="111381"/>
            <a:ext cx="4278856" cy="2372480"/>
          </a:xfrm>
          <a:prstGeom prst="rect">
            <a:avLst/>
          </a:prstGeom>
        </p:spPr>
        <p:txBody>
          <a:bodyPr vert="horz" lIns="213804" tIns="106902" rIns="213804" bIns="10690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我們可以如何營造更友善共融的環境？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7126" y="603030"/>
            <a:ext cx="731685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身心障礙者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的多元性，以平等態度互動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AutoNum type="circleNumWdWhitePlain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提供協助前應徵詢障礙者</a:t>
            </a: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是否需要協助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如何協助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，不應假定障礙者一定都需要幫助。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AutoNum type="circleNumWdWhitePlain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隱性障礙者溝通時，以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明確、</a:t>
            </a: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方式表達，避免艱澀難懂的文字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減少外在刺激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（如環境噪音、燈光、人流等），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有助於其集中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注意力或緩和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情緒。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AutoNum type="circleNumWdWhitePlain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聽覺障礙者溝通時，請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面對面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，稍微放慢語速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一般語調與聲量表達清楚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勿遮住嘴</a:t>
            </a: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型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AutoNum type="circleNumWdWhitePlain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學習「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人導法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」（口訣：問拍引報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遇到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需要協助的視覺障礙者時，能夠正確且安全引導。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631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 txBox="1">
            <a:spLocks/>
          </p:cNvSpPr>
          <p:nvPr/>
        </p:nvSpPr>
        <p:spPr>
          <a:xfrm>
            <a:off x="80386" y="78699"/>
            <a:ext cx="4278856" cy="2372480"/>
          </a:xfrm>
          <a:prstGeom prst="rect">
            <a:avLst/>
          </a:prstGeom>
        </p:spPr>
        <p:txBody>
          <a:bodyPr vert="horz" lIns="213804" tIns="106902" rIns="213804" bIns="10690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正確稱呼身心障礙者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75727"/>
              </p:ext>
            </p:extLst>
          </p:nvPr>
        </p:nvGraphicFramePr>
        <p:xfrm>
          <a:off x="256423" y="467914"/>
          <a:ext cx="5270170" cy="159870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346543"/>
                <a:gridCol w="2923627"/>
              </a:tblGrid>
              <a:tr h="235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pc="-15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</a:t>
                      </a:r>
                      <a:r>
                        <a:rPr lang="zh-TW" altLang="en-US" sz="1200" kern="100" spc="-15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說法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pc="-15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爭議</a:t>
                      </a:r>
                      <a:r>
                        <a:rPr lang="zh-TW" altLang="en-US" sz="1200" kern="100" spc="-15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說法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</a:tr>
              <a:tr h="265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身心障礙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r>
                        <a:rPr lang="zh-TW" altLang="en-US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簡稱</a:t>
                      </a:r>
                      <a:r>
                        <a:rPr lang="zh-TW" altLang="en-US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障礙者</a:t>
                      </a:r>
                      <a:r>
                        <a:rPr lang="zh-TW" altLang="en-US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」）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strike="noStrike" kern="10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殘障者</a:t>
                      </a: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傷殘者</a:t>
                      </a: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殘疾者</a:t>
                      </a:r>
                      <a:r>
                        <a:rPr lang="zh-TW" sz="1200" strike="noStrike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sz="1200" strike="noStrike" kern="100" baseline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殘廢者</a:t>
                      </a:r>
                      <a:endParaRPr lang="zh-TW" sz="1200" strike="noStrike" kern="10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6030" marR="46030" marT="0" marB="0"/>
                </a:tc>
              </a:tr>
              <a:tr h="162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肢體障礙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 marL="0" algn="l" defTabSz="475214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瘸子</a:t>
                      </a:r>
                    </a:p>
                  </a:txBody>
                  <a:tcPr marL="46030" marR="46030" marT="0" marB="0"/>
                </a:tc>
              </a:tr>
              <a:tr h="132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智能障礙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低能、智能低下、白痴、</a:t>
                      </a: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腦殘</a:t>
                      </a: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、傻瓜</a:t>
                      </a:r>
                      <a:endParaRPr lang="zh-TW" sz="1200" strike="noStrik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</a:tr>
              <a:tr h="162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精神障礙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者、心理社會障礙者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瘋</a:t>
                      </a: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癲</a:t>
                      </a: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瘋子</a:t>
                      </a: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、神經病、</a:t>
                      </a: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瘋漢</a:t>
                      </a:r>
                    </a:p>
                  </a:txBody>
                  <a:tcPr marL="46030" marR="46030" marT="0" marB="0"/>
                </a:tc>
              </a:tr>
              <a:tr h="132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視覺障礙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瞎子</a:t>
                      </a:r>
                    </a:p>
                  </a:txBody>
                  <a:tcPr marL="46030" marR="46030" marT="0" marB="0"/>
                </a:tc>
              </a:tr>
              <a:tr h="173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聽覺障礙者、聾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 marL="0" algn="l" defTabSz="475214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200" strike="noStrike" kern="100" baseline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聾子</a:t>
                      </a:r>
                    </a:p>
                  </a:txBody>
                  <a:tcPr marL="46030" marR="46030" marT="0" marB="0"/>
                </a:tc>
              </a:tr>
              <a:tr h="132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口語障礙者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啞巴、喑啞</a:t>
                      </a:r>
                      <a:endParaRPr lang="zh-TW" sz="1200" strike="noStrik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6030" marR="4603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54388" y="2168662"/>
            <a:ext cx="705394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AutoNum type="circleNumWdWhitePlain"/>
            </a:pP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提到</a:t>
            </a:r>
            <a:r>
              <a:rPr lang="zh-TW" altLang="zh-TW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非身心障礙者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時，請盡量避免使用「正常人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」，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以免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暗示障礙者是不正常的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AutoNum type="circleNumWdWhitePlain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把障礙類別當作貶低別人的用語。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35788" y="2203113"/>
            <a:ext cx="2410496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小百科</a:t>
            </a:r>
            <a:endParaRPr lang="en-US" altLang="zh-TW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</a:t>
            </a:r>
            <a:r>
              <a:rPr lang="zh-TW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障者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相對為</a:t>
            </a:r>
            <a:r>
              <a:rPr lang="zh-TW" altLang="zh-TW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明眼人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</a:t>
            </a:r>
            <a:r>
              <a:rPr lang="zh-TW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障者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的相對為</a:t>
            </a:r>
            <a:r>
              <a:rPr lang="zh-TW" altLang="zh-TW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聽</a:t>
            </a:r>
            <a:r>
              <a:rPr lang="zh-TW" altLang="zh-TW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1400" b="1" dirty="0" smtClean="0">
              <a:solidFill>
                <a:srgbClr val="9C184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輪椅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的相對為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直立</a:t>
            </a: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915" y="746498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313" y="751609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925" y="751610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571" y="740406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333" y="1178311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05" y="1165085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677" y="1165085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701" y="1177673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26" y="1177672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391" y="972736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987" y="1367268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060" y="1367267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94" y="1367266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809" y="1367266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391" y="1540216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987" y="1713164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987" y="1896230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叉叉icon_图标_矢量素材免费下载- 爱给网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727" y="1896230"/>
            <a:ext cx="125317" cy="1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65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副標題 1"/>
          <p:cNvSpPr txBox="1">
            <a:spLocks/>
          </p:cNvSpPr>
          <p:nvPr/>
        </p:nvSpPr>
        <p:spPr>
          <a:xfrm>
            <a:off x="469007" y="1643306"/>
            <a:ext cx="4278856" cy="447754"/>
          </a:xfrm>
          <a:prstGeom prst="rect">
            <a:avLst/>
          </a:prstGeom>
        </p:spPr>
        <p:txBody>
          <a:bodyPr vert="horz" lIns="213804" tIns="106902" rIns="213804" bIns="10690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更多資訊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副標題 1"/>
          <p:cNvSpPr txBox="1">
            <a:spLocks/>
          </p:cNvSpPr>
          <p:nvPr/>
        </p:nvSpPr>
        <p:spPr>
          <a:xfrm>
            <a:off x="5279808" y="1968707"/>
            <a:ext cx="1781706" cy="789476"/>
          </a:xfrm>
          <a:prstGeom prst="rect">
            <a:avLst/>
          </a:prstGeom>
        </p:spPr>
        <p:txBody>
          <a:bodyPr vert="horz" lIns="213804" tIns="106902" rIns="213804" bIns="10690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身心障礙者議題</a:t>
            </a:r>
            <a:endParaRPr lang="en-US" altLang="zh-TW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報導注意事項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副標題 1"/>
          <p:cNvSpPr txBox="1">
            <a:spLocks/>
          </p:cNvSpPr>
          <p:nvPr/>
        </p:nvSpPr>
        <p:spPr>
          <a:xfrm>
            <a:off x="461841" y="2047570"/>
            <a:ext cx="1525833" cy="652739"/>
          </a:xfrm>
          <a:prstGeom prst="rect">
            <a:avLst/>
          </a:prstGeom>
        </p:spPr>
        <p:txBody>
          <a:bodyPr vert="horz" lIns="213804" tIns="106902" rIns="213804" bIns="106902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資訊網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宣導專區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副標題 1"/>
          <p:cNvSpPr txBox="1">
            <a:spLocks/>
          </p:cNvSpPr>
          <p:nvPr/>
        </p:nvSpPr>
        <p:spPr>
          <a:xfrm>
            <a:off x="3685068" y="1972290"/>
            <a:ext cx="1712350" cy="1018684"/>
          </a:xfrm>
          <a:prstGeom prst="rect">
            <a:avLst/>
          </a:prstGeom>
        </p:spPr>
        <p:txBody>
          <a:bodyPr vert="horz" lIns="213804" tIns="106902" rIns="213804" bIns="10690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認識身心障礙者</a:t>
            </a:r>
            <a:endParaRPr lang="en-US" altLang="zh-TW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的多元性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2454" y="1906350"/>
            <a:ext cx="69434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副標題 1"/>
          <p:cNvSpPr txBox="1">
            <a:spLocks/>
          </p:cNvSpPr>
          <p:nvPr/>
        </p:nvSpPr>
        <p:spPr>
          <a:xfrm>
            <a:off x="1998001" y="2047570"/>
            <a:ext cx="1525833" cy="652739"/>
          </a:xfrm>
          <a:prstGeom prst="rect">
            <a:avLst/>
          </a:prstGeom>
        </p:spPr>
        <p:txBody>
          <a:bodyPr vert="horz" lIns="213804" tIns="106902" rIns="213804" bIns="106902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CRPD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資訊網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易讀專區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661" y="2609396"/>
            <a:ext cx="720000" cy="72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118" y="2622289"/>
            <a:ext cx="720000" cy="72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117" y="2625330"/>
            <a:ext cx="720000" cy="72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758" y="2622289"/>
            <a:ext cx="720000" cy="72000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239402" y="156924"/>
            <a:ext cx="705916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營造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無障礙的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環境，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提供可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及性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格式的資訊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AutoNum type="circleNumWdWhitePlain"/>
            </a:pP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不拒絕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導盲犬及導盲幼犬進出公共場所、營業場所。</a:t>
            </a:r>
          </a:p>
          <a:p>
            <a:pPr marL="342900" indent="-342900">
              <a:buFont typeface="Wingdings" panose="05000000000000000000" pitchFamily="2" charset="2"/>
              <a:buAutoNum type="circleNumWdWhitePlain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視覺障礙者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點字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可報讀的文件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有聲書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；讓聽覺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障礙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者透過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手語</a:t>
            </a:r>
            <a:r>
              <a:rPr lang="zh-TW" altLang="en-US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翻譯</a:t>
            </a:r>
            <a:r>
              <a:rPr lang="en-US" altLang="zh-TW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b="1" dirty="0" smtClean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或是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同步聽打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瞭解資訊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；提供心智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障礙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zh-TW" altLang="en-US" sz="1400" b="1" dirty="0">
                <a:solidFill>
                  <a:srgbClr val="9C18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易讀資訊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（把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複雜困難的資訊轉譯成容易理解的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內容）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，以利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接收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資訊並自主表達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意見。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08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1080</TotalTime>
  <Words>442</Words>
  <Application>Microsoft Office PowerPoint</Application>
  <PresentationFormat>自訂</PresentationFormat>
  <Paragraphs>70</Paragraphs>
  <Slides>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余佩軒</dc:creator>
  <cp:lastModifiedBy>余佩軒</cp:lastModifiedBy>
  <cp:revision>684</cp:revision>
  <dcterms:created xsi:type="dcterms:W3CDTF">2025-04-08T02:30:34Z</dcterms:created>
  <dcterms:modified xsi:type="dcterms:W3CDTF">2025-06-05T05:59:32Z</dcterms:modified>
</cp:coreProperties>
</file>